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sldIdLst>
    <p:sldId id="258" r:id="rId2"/>
    <p:sldId id="257" r:id="rId3"/>
    <p:sldId id="259" r:id="rId4"/>
    <p:sldId id="264" r:id="rId5"/>
    <p:sldId id="263" r:id="rId6"/>
    <p:sldId id="260" r:id="rId7"/>
    <p:sldId id="268" r:id="rId8"/>
    <p:sldId id="266" r:id="rId9"/>
    <p:sldId id="267" r:id="rId10"/>
    <p:sldId id="272" r:id="rId11"/>
    <p:sldId id="270" r:id="rId12"/>
    <p:sldId id="269" r:id="rId13"/>
    <p:sldId id="265" r:id="rId14"/>
    <p:sldId id="262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919860-DEA8-450E-BB3F-7B3E11BB4A0E}" v="3" dt="2026-01-07T15:13:56.0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0" autoAdjust="0"/>
    <p:restoredTop sz="94660"/>
  </p:normalViewPr>
  <p:slideViewPr>
    <p:cSldViewPr snapToGrid="0">
      <p:cViewPr varScale="1">
        <p:scale>
          <a:sx n="97" d="100"/>
          <a:sy n="97" d="100"/>
        </p:scale>
        <p:origin x="93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Lopez" userId="b4ee5a67657fcdb6" providerId="LiveId" clId="{58A50C7B-D6FE-4D21-B462-0EADF8ADD9B1}"/>
    <pc:docChg chg="custSel modSld">
      <pc:chgData name="Gabriel Lopez" userId="b4ee5a67657fcdb6" providerId="LiveId" clId="{58A50C7B-D6FE-4D21-B462-0EADF8ADD9B1}" dt="2026-01-07T15:14:28.169" v="15" actId="20577"/>
      <pc:docMkLst>
        <pc:docMk/>
      </pc:docMkLst>
      <pc:sldChg chg="addSp delSp modSp mod">
        <pc:chgData name="Gabriel Lopez" userId="b4ee5a67657fcdb6" providerId="LiveId" clId="{58A50C7B-D6FE-4D21-B462-0EADF8ADD9B1}" dt="2026-01-07T15:14:28.169" v="15" actId="20577"/>
        <pc:sldMkLst>
          <pc:docMk/>
          <pc:sldMk cId="347017049" sldId="268"/>
        </pc:sldMkLst>
        <pc:spChg chg="add">
          <ac:chgData name="Gabriel Lopez" userId="b4ee5a67657fcdb6" providerId="LiveId" clId="{58A50C7B-D6FE-4D21-B462-0EADF8ADD9B1}" dt="2026-01-07T15:13:54.162" v="1"/>
          <ac:spMkLst>
            <pc:docMk/>
            <pc:sldMk cId="347017049" sldId="268"/>
            <ac:spMk id="3" creationId="{76C37C48-3775-FE3E-AEBB-1D273C54E6F5}"/>
          </ac:spMkLst>
        </pc:spChg>
        <pc:spChg chg="mod ord">
          <ac:chgData name="Gabriel Lopez" userId="b4ee5a67657fcdb6" providerId="LiveId" clId="{58A50C7B-D6FE-4D21-B462-0EADF8ADD9B1}" dt="2026-01-07T15:14:14.353" v="8" actId="14100"/>
          <ac:spMkLst>
            <pc:docMk/>
            <pc:sldMk cId="347017049" sldId="268"/>
            <ac:spMk id="13" creationId="{D8A88D5D-B9B5-20BA-DAEA-16DF0110C341}"/>
          </ac:spMkLst>
        </pc:spChg>
        <pc:spChg chg="mod">
          <ac:chgData name="Gabriel Lopez" userId="b4ee5a67657fcdb6" providerId="LiveId" clId="{58A50C7B-D6FE-4D21-B462-0EADF8ADD9B1}" dt="2026-01-07T15:14:28.169" v="15" actId="20577"/>
          <ac:spMkLst>
            <pc:docMk/>
            <pc:sldMk cId="347017049" sldId="268"/>
            <ac:spMk id="15" creationId="{C78BE4FF-509A-5AFB-D804-4A4CEEBC0577}"/>
          </ac:spMkLst>
        </pc:spChg>
        <pc:picChg chg="add mod">
          <ac:chgData name="Gabriel Lopez" userId="b4ee5a67657fcdb6" providerId="LiveId" clId="{58A50C7B-D6FE-4D21-B462-0EADF8ADD9B1}" dt="2026-01-07T15:14:24.118" v="11" actId="1076"/>
          <ac:picMkLst>
            <pc:docMk/>
            <pc:sldMk cId="347017049" sldId="268"/>
            <ac:picMk id="6" creationId="{34D140B0-D1B6-BFFD-670F-DBADD07C7380}"/>
          </ac:picMkLst>
        </pc:picChg>
        <pc:picChg chg="del">
          <ac:chgData name="Gabriel Lopez" userId="b4ee5a67657fcdb6" providerId="LiveId" clId="{58A50C7B-D6FE-4D21-B462-0EADF8ADD9B1}" dt="2026-01-07T15:13:52.915" v="0" actId="478"/>
          <ac:picMkLst>
            <pc:docMk/>
            <pc:sldMk cId="347017049" sldId="268"/>
            <ac:picMk id="7" creationId="{7369D04B-1804-CD6B-DA02-C0AABCD15E10}"/>
          </ac:picMkLst>
        </pc:picChg>
      </pc:sldChg>
    </pc:docChg>
  </pc:docChgLst>
</pc:chgInfo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1B363D-1F14-1848-0C86-B448BF6AE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B395CFC-A695-3426-B0A8-35430BAAF5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AD6C94-73E5-B2F6-B736-86F42EB66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FA04AB-4BE9-5284-E3A4-9B5A8E530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150A88-258D-393F-BAEA-F18ADBDE5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3067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B90CF0-1CD4-3E68-F2BF-678D3A2E5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2086B24-61DB-D1C6-E94A-93D35B6C2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500A96-D204-4322-9C46-0CAD04F87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2FA31F-17CC-4995-3EC4-026297D81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F7B8F8-8162-74EB-75A0-48A14335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910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26F3EF2-3836-1609-D159-755A7A0880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45876D4-166E-5201-4DA5-FE9454480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F431B1-7CA1-6E82-EB16-0402CE31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6539DA-B108-395C-7745-233B3841A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A9BD95-F464-8883-9B65-B222D4A06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0012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4A849-9920-DCF0-6494-94F68529F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0B6536-4C32-E701-8F49-CF88E2C60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9636FF-B5F6-DC69-B95D-D6B4920F8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1296FB-A0BE-3068-9E3A-C23C2376E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DCF96C-28EF-B403-CDC4-7AB124BB6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3948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71A56B-C15F-BC0B-3E93-EF7518C4C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59DC30-4027-75E5-252E-092DCA1B4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C056384-3743-861B-BF03-28A7C4D3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A412D5-62AC-54DB-EB38-D2F6643BF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47F425-59A6-5AA7-EEBB-743F3C4D8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8526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2AF91-5C92-9EE9-624D-59A9C6EDE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36DA1F-372E-7ABC-33ED-49869A298F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ABE802C-4047-EFA0-BAAC-120814F625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E501A07-58A1-730D-6225-1D3B07851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7FF1497-EC24-FD9C-7522-4886BAC84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5D7A12C-9605-B17B-5A93-BBD5DBDAE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7435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C6558-CACA-51E6-7B9D-6A147C3C3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3FB23B-0A7B-072F-C819-6E064A7E9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C290941-9E97-9E9E-DD38-2BBBDCC165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991C405-2B20-0309-81AF-324DEC3D2E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72C1A58-2E38-5ADD-1F1A-B8F1D8E73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22C7A98-EEEA-2702-6F84-69E261D77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8D62647-20F9-BF05-EAF3-F2EB14D33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D5EC01A-7CCB-3D4B-5C6B-239BE66B0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5053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BC6DE6-390B-E7A1-D4C3-F71C0AFBC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951C4AA-09A7-57B3-B9D0-9E0F7140F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C35017A-275B-95FE-8A91-93756AF68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B436695-C0F8-6CAA-5CEC-1C69A95F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8701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B672A55-EB85-404B-CCE6-9F71EC7BB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8F95B3A-4FA1-DADA-CA2E-299957552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A86C40A-DD55-2659-FCBD-B2A309FCE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9040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D4849A-E120-5493-1338-60386AC29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513DBC-7DB9-9EFA-5ABF-7865E131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B4023FC-A01C-BA2D-5A49-AC2CCFDE0C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DEA706F-7CB9-184A-89C1-E303A5FED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E466DC3-D7C4-DFB2-2A2A-5C0BCB6B5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30A5336-6E4E-76D7-7BC5-9BD51E783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4580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75296-E050-0864-CBE9-C7CD61A4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66327F2-D81B-E420-4E54-8BC0BBAFAA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893AE38-2824-47F7-BBD3-BA92C14437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D41C31-951C-D3F2-1E87-D998D56D8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8189E8-E638-F404-588F-AD5410656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6578ECD-3E1D-3C2C-2E72-1FFE2ED46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369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27BF5BD-B453-6765-6A6A-253D38B57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D6A5E32-B5C2-D7BC-F911-59678284A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57489D-33C8-2889-4963-8AAF87CEFB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4B99AA-5892-44D0-B356-48C7B939A262}" type="datetimeFigureOut">
              <a:rPr lang="es-ES" smtClean="0"/>
              <a:t>07/01/2026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7004A6-82D5-254A-A456-8A6EE3E716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2B1CFE-362E-31C5-2BC3-80F4CC02D8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572E3D-19E4-4897-A2AE-CDA180ADD06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0397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6F4F5D0-8F26-E6F9-8F14-BE6988FFC940}"/>
              </a:ext>
            </a:extLst>
          </p:cNvPr>
          <p:cNvSpPr txBox="1"/>
          <p:nvPr/>
        </p:nvSpPr>
        <p:spPr>
          <a:xfrm>
            <a:off x="962332" y="2105561"/>
            <a:ext cx="465188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Mercado Mobiliario Valencia 2025: Un vistazo a los alquileres y las ventas 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1D9CF9AE-8A53-9226-328A-BFDBCF0654F7}"/>
              </a:ext>
            </a:extLst>
          </p:cNvPr>
          <p:cNvSpPr/>
          <p:nvPr/>
        </p:nvSpPr>
        <p:spPr>
          <a:xfrm>
            <a:off x="0" y="6272981"/>
            <a:ext cx="12192000" cy="585019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Imagen 10" descr="Pareja en la esterilla de yoga">
            <a:extLst>
              <a:ext uri="{FF2B5EF4-FFF2-40B4-BE49-F238E27FC236}">
                <a16:creationId xmlns:a16="http://schemas.microsoft.com/office/drawing/2014/main" id="{D982D623-6040-97B3-16A2-EB576C163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317" y="2939845"/>
            <a:ext cx="3948683" cy="317582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D1D5B9A5-3FF3-72E7-27E4-A3D1D04F878F}"/>
              </a:ext>
            </a:extLst>
          </p:cNvPr>
          <p:cNvSpPr txBox="1"/>
          <p:nvPr/>
        </p:nvSpPr>
        <p:spPr>
          <a:xfrm>
            <a:off x="962332" y="4117289"/>
            <a:ext cx="61107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Elaborado por: Ana Prieto, Anaïs </a:t>
            </a:r>
            <a:r>
              <a:rPr lang="es-ES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Dethy</a:t>
            </a:r>
            <a:r>
              <a:rPr lang="es-E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y Gabriel López</a:t>
            </a:r>
          </a:p>
        </p:txBody>
      </p:sp>
    </p:spTree>
    <p:extLst>
      <p:ext uri="{BB962C8B-B14F-4D97-AF65-F5344CB8AC3E}">
        <p14:creationId xmlns:p14="http://schemas.microsoft.com/office/powerpoint/2010/main" val="5168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6B144-116B-F088-4916-E6549494D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47D0ED7-8C78-B7E2-AFD0-213B7257F6B7}"/>
              </a:ext>
            </a:extLst>
          </p:cNvPr>
          <p:cNvSpPr/>
          <p:nvPr/>
        </p:nvSpPr>
        <p:spPr>
          <a:xfrm>
            <a:off x="511276" y="1712898"/>
            <a:ext cx="2536724" cy="894736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Mercado Altamente Profesionalizado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AA63FF6F-1AF7-4667-B577-2905628CFF09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718039C-7293-C80A-C32A-9DE5EC6339AF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 y recomendaciones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F867F7C-1EBB-DB22-E87C-215AD5FACC09}"/>
              </a:ext>
            </a:extLst>
          </p:cNvPr>
          <p:cNvSpPr txBox="1"/>
          <p:nvPr/>
        </p:nvSpPr>
        <p:spPr>
          <a:xfrm>
            <a:off x="254039" y="777357"/>
            <a:ext cx="3323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5B9E2827-3B1A-9EC9-ACEA-5D0D067F1168}"/>
              </a:ext>
            </a:extLst>
          </p:cNvPr>
          <p:cNvSpPr/>
          <p:nvPr/>
        </p:nvSpPr>
        <p:spPr>
          <a:xfrm>
            <a:off x="3760838" y="1543663"/>
            <a:ext cx="2536724" cy="894736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ubicación determina el Precio por metro cuadrado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5C74DF92-B2B5-5242-88BA-6C07572C02EA}"/>
              </a:ext>
            </a:extLst>
          </p:cNvPr>
          <p:cNvSpPr/>
          <p:nvPr/>
        </p:nvSpPr>
        <p:spPr>
          <a:xfrm>
            <a:off x="511276" y="3068259"/>
            <a:ext cx="2536724" cy="894736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Alquiler es más dinámico que la venta</a:t>
            </a: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C793B5BA-8AF1-5D5B-6B18-7324159AA3D4}"/>
              </a:ext>
            </a:extLst>
          </p:cNvPr>
          <p:cNvSpPr/>
          <p:nvPr/>
        </p:nvSpPr>
        <p:spPr>
          <a:xfrm>
            <a:off x="3760838" y="3120533"/>
            <a:ext cx="2536724" cy="894736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 perfil de vivienda es homogéneo</a:t>
            </a:r>
          </a:p>
        </p:txBody>
      </p:sp>
      <p:pic>
        <p:nvPicPr>
          <p:cNvPr id="24" name="Gráfico 23" descr="Gráfico de barras con tendencia alcista contorno">
            <a:extLst>
              <a:ext uri="{FF2B5EF4-FFF2-40B4-BE49-F238E27FC236}">
                <a16:creationId xmlns:a16="http://schemas.microsoft.com/office/drawing/2014/main" id="{42CD8AE9-E754-F2B0-A9F3-9F1B521574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297" y="2805065"/>
            <a:ext cx="630936" cy="630936"/>
          </a:xfrm>
          <a:prstGeom prst="rect">
            <a:avLst/>
          </a:prstGeom>
        </p:spPr>
      </p:pic>
      <p:pic>
        <p:nvPicPr>
          <p:cNvPr id="26" name="Gráfico 25" descr="Mapa con marcador contorno">
            <a:extLst>
              <a:ext uri="{FF2B5EF4-FFF2-40B4-BE49-F238E27FC236}">
                <a16:creationId xmlns:a16="http://schemas.microsoft.com/office/drawing/2014/main" id="{8FA92659-5AF4-E973-6774-91BA57867A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87157" y="1264621"/>
            <a:ext cx="630936" cy="630936"/>
          </a:xfrm>
          <a:prstGeom prst="rect">
            <a:avLst/>
          </a:prstGeom>
        </p:spPr>
      </p:pic>
      <p:pic>
        <p:nvPicPr>
          <p:cNvPr id="28" name="Gráfico 27" descr="Apretón de manos contorno">
            <a:extLst>
              <a:ext uri="{FF2B5EF4-FFF2-40B4-BE49-F238E27FC236}">
                <a16:creationId xmlns:a16="http://schemas.microsoft.com/office/drawing/2014/main" id="{ACDD9B15-A2F5-1404-B390-B89D67207D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4297" y="1366684"/>
            <a:ext cx="634180" cy="634180"/>
          </a:xfrm>
          <a:prstGeom prst="rect">
            <a:avLst/>
          </a:prstGeom>
        </p:spPr>
      </p:pic>
      <p:sp>
        <p:nvSpPr>
          <p:cNvPr id="31" name="CuadroTexto 30">
            <a:extLst>
              <a:ext uri="{FF2B5EF4-FFF2-40B4-BE49-F238E27FC236}">
                <a16:creationId xmlns:a16="http://schemas.microsoft.com/office/drawing/2014/main" id="{6883E6A0-CE73-BCA5-900A-FC8FF32AD961}"/>
              </a:ext>
            </a:extLst>
          </p:cNvPr>
          <p:cNvSpPr txBox="1"/>
          <p:nvPr/>
        </p:nvSpPr>
        <p:spPr>
          <a:xfrm>
            <a:off x="6887496" y="983226"/>
            <a:ext cx="3323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Recomendaciones</a:t>
            </a:r>
          </a:p>
        </p:txBody>
      </p: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0D82460F-CE42-60C1-61BF-CB493EE1AAEC}"/>
              </a:ext>
            </a:extLst>
          </p:cNvPr>
          <p:cNvCxnSpPr>
            <a:cxnSpLocks/>
          </p:cNvCxnSpPr>
          <p:nvPr/>
        </p:nvCxnSpPr>
        <p:spPr>
          <a:xfrm>
            <a:off x="6636774" y="983226"/>
            <a:ext cx="0" cy="5299587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CuadroTexto 35">
            <a:extLst>
              <a:ext uri="{FF2B5EF4-FFF2-40B4-BE49-F238E27FC236}">
                <a16:creationId xmlns:a16="http://schemas.microsoft.com/office/drawing/2014/main" id="{9FA29BA7-ED9C-F45C-8027-1CD4E8D11EDF}"/>
              </a:ext>
            </a:extLst>
          </p:cNvPr>
          <p:cNvSpPr txBox="1"/>
          <p:nvPr/>
        </p:nvSpPr>
        <p:spPr>
          <a:xfrm>
            <a:off x="6762958" y="1549092"/>
            <a:ext cx="469158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Análisis temporal: Incorporar datos históricos para identificar tendencias y estacionalidad</a:t>
            </a:r>
            <a:r>
              <a:rPr lang="es-ES" dirty="0"/>
              <a:t>.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Segmentación: Análisis detallado por tipo de vivienda (piso, chalet, ático, etc.).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Variables adicionales: Incluir antigüedad, estado de conservación y certificación energética.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Modelización predictiva: Desarrollar modelos de machine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learning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para predicción de precios.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89A4F272-1067-A532-680A-954271A3D5EA}"/>
              </a:ext>
            </a:extLst>
          </p:cNvPr>
          <p:cNvSpPr/>
          <p:nvPr/>
        </p:nvSpPr>
        <p:spPr>
          <a:xfrm>
            <a:off x="2177007" y="4401216"/>
            <a:ext cx="3185567" cy="1134555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 precio de alquiler  no depende exclusivamente de la zona</a:t>
            </a:r>
          </a:p>
        </p:txBody>
      </p:sp>
      <p:pic>
        <p:nvPicPr>
          <p:cNvPr id="8" name="Gráfico 7" descr="Hogar contorno">
            <a:extLst>
              <a:ext uri="{FF2B5EF4-FFF2-40B4-BE49-F238E27FC236}">
                <a16:creationId xmlns:a16="http://schemas.microsoft.com/office/drawing/2014/main" id="{5BD97AF0-2F3E-4D09-1003-F7DCF0306F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421626" y="2752791"/>
            <a:ext cx="630936" cy="630936"/>
          </a:xfrm>
          <a:prstGeom prst="rect">
            <a:avLst/>
          </a:prstGeom>
        </p:spPr>
      </p:pic>
      <p:pic>
        <p:nvPicPr>
          <p:cNvPr id="10" name="Gráfico 9" descr="Dinero contorno">
            <a:extLst>
              <a:ext uri="{FF2B5EF4-FFF2-40B4-BE49-F238E27FC236}">
                <a16:creationId xmlns:a16="http://schemas.microsoft.com/office/drawing/2014/main" id="{7EE28C7E-F64C-8E64-A0AA-C2C5BACC52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81268" y="4057535"/>
            <a:ext cx="630936" cy="63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76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DB9D5-ABB9-E6F8-47DA-F7EEB8AAD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6765A6-0EA8-56B6-BAAE-31B71FFFA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768657"/>
            <a:ext cx="10515600" cy="602943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/>
              <a:t>Pendientes</a:t>
            </a:r>
          </a:p>
        </p:txBody>
      </p:sp>
    </p:spTree>
    <p:extLst>
      <p:ext uri="{BB962C8B-B14F-4D97-AF65-F5344CB8AC3E}">
        <p14:creationId xmlns:p14="http://schemas.microsoft.com/office/powerpoint/2010/main" val="537781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FC5FD3-6470-5821-18B6-5C68CE3ED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45057"/>
            <a:ext cx="10515600" cy="602943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/>
              <a:t> ANEXOS</a:t>
            </a:r>
          </a:p>
        </p:txBody>
      </p:sp>
    </p:spTree>
    <p:extLst>
      <p:ext uri="{BB962C8B-B14F-4D97-AF65-F5344CB8AC3E}">
        <p14:creationId xmlns:p14="http://schemas.microsoft.com/office/powerpoint/2010/main" val="43487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46ECF-620A-761F-4BF7-E6BF97549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4622DA1E-2157-5A88-4CC0-5CE8085A974A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C9E6345-4CBC-78F0-AB28-96EC770F6E27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Precio Promedio según el tamaño de la Vivienda</a:t>
            </a:r>
          </a:p>
        </p:txBody>
      </p:sp>
      <p:pic>
        <p:nvPicPr>
          <p:cNvPr id="6" name="Imagen 5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AC2B5EDF-4597-CA86-6893-85C7803E2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695" y="1044452"/>
            <a:ext cx="7950609" cy="4769095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30EE2EFA-7C6D-C02D-7A1A-4501FD043B21}"/>
              </a:ext>
            </a:extLst>
          </p:cNvPr>
          <p:cNvSpPr/>
          <p:nvPr/>
        </p:nvSpPr>
        <p:spPr>
          <a:xfrm>
            <a:off x="10209264" y="701270"/>
            <a:ext cx="1428750" cy="20219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Comentar con Anais, no </a:t>
            </a:r>
            <a:r>
              <a:rPr lang="es-ES" dirty="0" err="1"/>
              <a:t>etiendo</a:t>
            </a:r>
            <a:r>
              <a:rPr lang="es-ES" dirty="0"/>
              <a:t> mucho</a:t>
            </a:r>
          </a:p>
        </p:txBody>
      </p:sp>
    </p:spTree>
    <p:extLst>
      <p:ext uri="{BB962C8B-B14F-4D97-AF65-F5344CB8AC3E}">
        <p14:creationId xmlns:p14="http://schemas.microsoft.com/office/powerpoint/2010/main" val="1159025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AEF41-4F55-F2A1-F9D0-6BD29EFEB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F7E51B7E-6F17-E44D-4E2A-F328D63B578E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71E2B5F-3A9D-EAD9-8116-C913533D80C5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Nuestros Datos: otras </a:t>
            </a:r>
            <a:r>
              <a:rPr lang="es-ES" sz="2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caracteristicas</a:t>
            </a:r>
            <a:endParaRPr lang="es-E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Imagen 6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876A04F5-792E-300F-73E7-A4F681D6D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302" y="750257"/>
            <a:ext cx="9267825" cy="2171485"/>
          </a:xfrm>
          <a:prstGeom prst="rect">
            <a:avLst/>
          </a:prstGeom>
        </p:spPr>
      </p:pic>
      <p:pic>
        <p:nvPicPr>
          <p:cNvPr id="13" name="Imagen 12" descr="Gráfico, Gráfico de barras, Gráfico en cascada&#10;&#10;El contenido generado por IA puede ser incorrecto.">
            <a:extLst>
              <a:ext uri="{FF2B5EF4-FFF2-40B4-BE49-F238E27FC236}">
                <a16:creationId xmlns:a16="http://schemas.microsoft.com/office/drawing/2014/main" id="{A6D8F0F3-7B74-FD38-3E0A-2C77B4099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21" y="3340991"/>
            <a:ext cx="9061411" cy="2766752"/>
          </a:xfrm>
          <a:prstGeom prst="rect">
            <a:avLst/>
          </a:prstGeom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C77D37B-2CB9-F578-6F71-D9D03A094EBF}"/>
              </a:ext>
            </a:extLst>
          </p:cNvPr>
          <p:cNvSpPr/>
          <p:nvPr/>
        </p:nvSpPr>
        <p:spPr>
          <a:xfrm>
            <a:off x="-188412" y="5560360"/>
            <a:ext cx="2247899" cy="168898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Eliminar?</a:t>
            </a:r>
          </a:p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4260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2B15FF6D-B8E3-F91B-147F-152A22C3A068}"/>
              </a:ext>
            </a:extLst>
          </p:cNvPr>
          <p:cNvSpPr/>
          <p:nvPr/>
        </p:nvSpPr>
        <p:spPr>
          <a:xfrm>
            <a:off x="0" y="6625116"/>
            <a:ext cx="12192000" cy="232884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 descr="Gráfico, Gráfico de líneas&#10;&#10;El contenido generado por IA puede ser incorrecto.">
            <a:extLst>
              <a:ext uri="{FF2B5EF4-FFF2-40B4-BE49-F238E27FC236}">
                <a16:creationId xmlns:a16="http://schemas.microsoft.com/office/drawing/2014/main" id="{3B0C3E6D-005C-5B72-7BB5-ED9295683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39" y="1171019"/>
            <a:ext cx="4483575" cy="1910128"/>
          </a:xfrm>
          <a:prstGeom prst="rect">
            <a:avLst/>
          </a:prstGeom>
        </p:spPr>
      </p:pic>
      <p:pic>
        <p:nvPicPr>
          <p:cNvPr id="8" name="Imagen 7" descr="Gráfico, Gráfico de líneas&#10;&#10;El contenido generado por IA puede ser incorrecto.">
            <a:extLst>
              <a:ext uri="{FF2B5EF4-FFF2-40B4-BE49-F238E27FC236}">
                <a16:creationId xmlns:a16="http://schemas.microsoft.com/office/drawing/2014/main" id="{AD2607AB-FF9A-2322-D0C1-B520B7E68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64" y="3213019"/>
            <a:ext cx="4140982" cy="3059962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4B53F74-C9CF-2168-671C-19CA5EC07334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Mercado Mobiliario Valencia 2025: Un vistazo a los alquileres y las ventas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DC04771-ACAD-2606-ACD9-71160D39D9F4}"/>
              </a:ext>
            </a:extLst>
          </p:cNvPr>
          <p:cNvSpPr txBox="1"/>
          <p:nvPr/>
        </p:nvSpPr>
        <p:spPr>
          <a:xfrm>
            <a:off x="322864" y="644509"/>
            <a:ext cx="4721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Precio de Venta de metro cuadrados en Valencia (desde 2005 hasta nov 2025)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8765FB7-7025-F132-2B53-73C208E554B4}"/>
              </a:ext>
            </a:extLst>
          </p:cNvPr>
          <p:cNvSpPr txBox="1"/>
          <p:nvPr/>
        </p:nvSpPr>
        <p:spPr>
          <a:xfrm>
            <a:off x="254038" y="3213019"/>
            <a:ext cx="491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Precio de Alquiler de metro cuadrados en Valencia (desde 2005 hasta nov 2025)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B9230A6-12D5-B1BC-0942-5D0121108241}"/>
              </a:ext>
            </a:extLst>
          </p:cNvPr>
          <p:cNvSpPr txBox="1"/>
          <p:nvPr/>
        </p:nvSpPr>
        <p:spPr>
          <a:xfrm>
            <a:off x="4900339" y="1147615"/>
            <a:ext cx="16261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 los últimos 5 años en Valencia el incremento del precio del alquiler y de la vivienda ha sido exponencial.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7661D15-2E40-A74C-2E9A-26B34946AFB1}"/>
              </a:ext>
            </a:extLst>
          </p:cNvPr>
          <p:cNvSpPr txBox="1"/>
          <p:nvPr/>
        </p:nvSpPr>
        <p:spPr>
          <a:xfrm>
            <a:off x="4926277" y="2633403"/>
            <a:ext cx="17885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Especialmente en los alquileres, el aumento de los precios se ha acelerado después de la Pandemia</a:t>
            </a:r>
          </a:p>
          <a:p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38CA2C3A-11E7-9ADF-75FC-FC32A89E5F12}"/>
              </a:ext>
            </a:extLst>
          </p:cNvPr>
          <p:cNvSpPr/>
          <p:nvPr/>
        </p:nvSpPr>
        <p:spPr>
          <a:xfrm>
            <a:off x="3562351" y="3507031"/>
            <a:ext cx="970320" cy="2209654"/>
          </a:xfrm>
          <a:prstGeom prst="roundRect">
            <a:avLst/>
          </a:prstGeom>
          <a:noFill/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428F65F2-973A-B66C-DA0E-7885D3ECA0A7}"/>
              </a:ext>
            </a:extLst>
          </p:cNvPr>
          <p:cNvSpPr/>
          <p:nvPr/>
        </p:nvSpPr>
        <p:spPr>
          <a:xfrm>
            <a:off x="3892550" y="967739"/>
            <a:ext cx="845064" cy="1967131"/>
          </a:xfrm>
          <a:prstGeom prst="roundRect">
            <a:avLst/>
          </a:prstGeom>
          <a:noFill/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49B92060-6B9E-8ED4-B6B2-85AE172A4E19}"/>
              </a:ext>
            </a:extLst>
          </p:cNvPr>
          <p:cNvSpPr txBox="1"/>
          <p:nvPr/>
        </p:nvSpPr>
        <p:spPr>
          <a:xfrm>
            <a:off x="7331577" y="589116"/>
            <a:ext cx="42693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Algunos datos Macro</a:t>
            </a: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AFBDCE79-6EE0-95DD-F5B2-EF7196B48E80}"/>
              </a:ext>
            </a:extLst>
          </p:cNvPr>
          <p:cNvCxnSpPr>
            <a:cxnSpLocks/>
          </p:cNvCxnSpPr>
          <p:nvPr/>
        </p:nvCxnSpPr>
        <p:spPr>
          <a:xfrm>
            <a:off x="10221041" y="2757692"/>
            <a:ext cx="27170" cy="19902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CE71DF17-7CA8-1764-0838-84B2F312D249}"/>
              </a:ext>
            </a:extLst>
          </p:cNvPr>
          <p:cNvSpPr txBox="1"/>
          <p:nvPr/>
        </p:nvSpPr>
        <p:spPr>
          <a:xfrm>
            <a:off x="8592209" y="2654428"/>
            <a:ext cx="1346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ALQUILER</a:t>
            </a:r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EA86817D-5602-5849-69EF-922CCB192B96}"/>
              </a:ext>
            </a:extLst>
          </p:cNvPr>
          <p:cNvSpPr/>
          <p:nvPr/>
        </p:nvSpPr>
        <p:spPr>
          <a:xfrm>
            <a:off x="8565082" y="3096342"/>
            <a:ext cx="1476617" cy="585019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1.500€ 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82431093-D41F-CAE1-2F36-3A7218858D4F}"/>
              </a:ext>
            </a:extLst>
          </p:cNvPr>
          <p:cNvSpPr txBox="1"/>
          <p:nvPr/>
        </p:nvSpPr>
        <p:spPr>
          <a:xfrm>
            <a:off x="10546573" y="2679693"/>
            <a:ext cx="1346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VENTA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6D88E075-39AF-6AB4-366A-AB7AA250EFD5}"/>
              </a:ext>
            </a:extLst>
          </p:cNvPr>
          <p:cNvSpPr txBox="1"/>
          <p:nvPr/>
        </p:nvSpPr>
        <p:spPr>
          <a:xfrm>
            <a:off x="7218433" y="3250351"/>
            <a:ext cx="1346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Precio medio</a:t>
            </a:r>
          </a:p>
        </p:txBody>
      </p:sp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4E4BF2B7-1A6E-9124-1BAF-CDA57217F414}"/>
              </a:ext>
            </a:extLst>
          </p:cNvPr>
          <p:cNvSpPr/>
          <p:nvPr/>
        </p:nvSpPr>
        <p:spPr>
          <a:xfrm>
            <a:off x="10530394" y="3864574"/>
            <a:ext cx="1476617" cy="585019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3.165€ 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68883F7-1800-ADC7-3422-2A84C4C8CE74}"/>
              </a:ext>
            </a:extLst>
          </p:cNvPr>
          <p:cNvSpPr txBox="1"/>
          <p:nvPr/>
        </p:nvSpPr>
        <p:spPr>
          <a:xfrm>
            <a:off x="7276162" y="3889969"/>
            <a:ext cx="13466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Precio medio (mt2)</a:t>
            </a:r>
          </a:p>
        </p:txBody>
      </p: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8C5B6EB8-D9A5-E139-18B2-793451A9CFD6}"/>
              </a:ext>
            </a:extLst>
          </p:cNvPr>
          <p:cNvSpPr/>
          <p:nvPr/>
        </p:nvSpPr>
        <p:spPr>
          <a:xfrm>
            <a:off x="8579829" y="3859519"/>
            <a:ext cx="1476617" cy="585019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16,36€ </a:t>
            </a:r>
          </a:p>
        </p:txBody>
      </p:sp>
      <p:sp>
        <p:nvSpPr>
          <p:cNvPr id="36" name="Rectángulo: esquinas redondeadas 35">
            <a:extLst>
              <a:ext uri="{FF2B5EF4-FFF2-40B4-BE49-F238E27FC236}">
                <a16:creationId xmlns:a16="http://schemas.microsoft.com/office/drawing/2014/main" id="{ED9FB39F-5B31-043C-D01C-8FF0A2C3A37D}"/>
              </a:ext>
            </a:extLst>
          </p:cNvPr>
          <p:cNvSpPr/>
          <p:nvPr/>
        </p:nvSpPr>
        <p:spPr>
          <a:xfrm>
            <a:off x="10521112" y="3076527"/>
            <a:ext cx="1476617" cy="585019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346.000€ </a:t>
            </a:r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F0A12D6D-BC0D-C866-F489-BC2F8CE38C14}"/>
              </a:ext>
            </a:extLst>
          </p:cNvPr>
          <p:cNvCxnSpPr>
            <a:cxnSpLocks/>
          </p:cNvCxnSpPr>
          <p:nvPr/>
        </p:nvCxnSpPr>
        <p:spPr>
          <a:xfrm flipH="1">
            <a:off x="7477550" y="3753639"/>
            <a:ext cx="4429138" cy="117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ángulo: esquinas redondeadas 43">
            <a:extLst>
              <a:ext uri="{FF2B5EF4-FFF2-40B4-BE49-F238E27FC236}">
                <a16:creationId xmlns:a16="http://schemas.microsoft.com/office/drawing/2014/main" id="{2942BDF3-F276-95A3-A8B3-40FF55C9EFBA}"/>
              </a:ext>
            </a:extLst>
          </p:cNvPr>
          <p:cNvSpPr/>
          <p:nvPr/>
        </p:nvSpPr>
        <p:spPr>
          <a:xfrm>
            <a:off x="10526327" y="1595301"/>
            <a:ext cx="1476617" cy="541728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23 500€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F9FF82D3-706D-54EC-88B2-113366022B74}"/>
              </a:ext>
            </a:extLst>
          </p:cNvPr>
          <p:cNvSpPr txBox="1"/>
          <p:nvPr/>
        </p:nvSpPr>
        <p:spPr>
          <a:xfrm>
            <a:off x="254038" y="6081287"/>
            <a:ext cx="47210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Fuente: Idealista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42344A0A-84AA-640A-6CE9-F310C5A30041}"/>
              </a:ext>
            </a:extLst>
          </p:cNvPr>
          <p:cNvSpPr txBox="1"/>
          <p:nvPr/>
        </p:nvSpPr>
        <p:spPr>
          <a:xfrm>
            <a:off x="254038" y="3033291"/>
            <a:ext cx="47210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Fuente: Idealista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B81F9624-6166-D68C-BE18-5E8D35E71DBE}"/>
              </a:ext>
            </a:extLst>
          </p:cNvPr>
          <p:cNvSpPr txBox="1"/>
          <p:nvPr/>
        </p:nvSpPr>
        <p:spPr>
          <a:xfrm>
            <a:off x="7331577" y="2857585"/>
            <a:ext cx="47210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Fuente: </a:t>
            </a:r>
            <a:r>
              <a:rPr lang="es-ES" sz="105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Datavenues</a:t>
            </a:r>
            <a:endParaRPr lang="es-ES" sz="105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Rectángulo: esquinas redondeadas 47">
            <a:extLst>
              <a:ext uri="{FF2B5EF4-FFF2-40B4-BE49-F238E27FC236}">
                <a16:creationId xmlns:a16="http://schemas.microsoft.com/office/drawing/2014/main" id="{A36A6123-A08A-FF12-1372-D7F9C1BEC0E2}"/>
              </a:ext>
            </a:extLst>
          </p:cNvPr>
          <p:cNvSpPr/>
          <p:nvPr/>
        </p:nvSpPr>
        <p:spPr>
          <a:xfrm>
            <a:off x="8505253" y="1595301"/>
            <a:ext cx="1476617" cy="541728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1.900 €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A970B7BF-3395-A6FE-F7ED-82C2372479EF}"/>
              </a:ext>
            </a:extLst>
          </p:cNvPr>
          <p:cNvSpPr txBox="1"/>
          <p:nvPr/>
        </p:nvSpPr>
        <p:spPr>
          <a:xfrm>
            <a:off x="7314046" y="884735"/>
            <a:ext cx="3927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Salario Promedio en Valencia (fuente: INE)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079DFD4B-C77B-7725-0EFF-8D4B52ABE562}"/>
              </a:ext>
            </a:extLst>
          </p:cNvPr>
          <p:cNvSpPr txBox="1"/>
          <p:nvPr/>
        </p:nvSpPr>
        <p:spPr>
          <a:xfrm>
            <a:off x="8443949" y="1273306"/>
            <a:ext cx="14061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Mensual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32B0224F-2735-50ED-CA90-4C1EB13A9DF8}"/>
              </a:ext>
            </a:extLst>
          </p:cNvPr>
          <p:cNvSpPr txBox="1"/>
          <p:nvPr/>
        </p:nvSpPr>
        <p:spPr>
          <a:xfrm>
            <a:off x="10526327" y="1304606"/>
            <a:ext cx="14061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Anual</a:t>
            </a:r>
          </a:p>
        </p:txBody>
      </p:sp>
      <p:sp>
        <p:nvSpPr>
          <p:cNvPr id="52" name="Flecha: hacia abajo 51">
            <a:extLst>
              <a:ext uri="{FF2B5EF4-FFF2-40B4-BE49-F238E27FC236}">
                <a16:creationId xmlns:a16="http://schemas.microsoft.com/office/drawing/2014/main" id="{A914258D-6F0F-F25D-EDF7-32BDA6A2EB96}"/>
              </a:ext>
            </a:extLst>
          </p:cNvPr>
          <p:cNvSpPr/>
          <p:nvPr/>
        </p:nvSpPr>
        <p:spPr>
          <a:xfrm>
            <a:off x="9076873" y="2240236"/>
            <a:ext cx="333375" cy="29863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3" name="Rectángulo: esquinas redondeadas 52">
            <a:extLst>
              <a:ext uri="{FF2B5EF4-FFF2-40B4-BE49-F238E27FC236}">
                <a16:creationId xmlns:a16="http://schemas.microsoft.com/office/drawing/2014/main" id="{6C9C904A-F8C3-DE91-1CD0-0E9B6FD38F67}"/>
              </a:ext>
            </a:extLst>
          </p:cNvPr>
          <p:cNvSpPr/>
          <p:nvPr/>
        </p:nvSpPr>
        <p:spPr>
          <a:xfrm>
            <a:off x="5445924" y="4548101"/>
            <a:ext cx="1476617" cy="541728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78%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B4B29A38-4ED4-41D2-C890-77CA2F1D4D92}"/>
              </a:ext>
            </a:extLst>
          </p:cNvPr>
          <p:cNvSpPr txBox="1"/>
          <p:nvPr/>
        </p:nvSpPr>
        <p:spPr>
          <a:xfrm>
            <a:off x="4900339" y="5150611"/>
            <a:ext cx="2691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 necesita un 78% del salario medio para alquilar una vivienda promedio en Valencia</a:t>
            </a:r>
          </a:p>
        </p:txBody>
      </p:sp>
      <p:sp>
        <p:nvSpPr>
          <p:cNvPr id="55" name="Rectángulo: esquinas redondeadas 54">
            <a:extLst>
              <a:ext uri="{FF2B5EF4-FFF2-40B4-BE49-F238E27FC236}">
                <a16:creationId xmlns:a16="http://schemas.microsoft.com/office/drawing/2014/main" id="{38D866C1-BC07-56E5-A8AB-74792CD1A426}"/>
              </a:ext>
            </a:extLst>
          </p:cNvPr>
          <p:cNvSpPr/>
          <p:nvPr/>
        </p:nvSpPr>
        <p:spPr>
          <a:xfrm>
            <a:off x="7988683" y="4673854"/>
            <a:ext cx="2308642" cy="541728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dirty="0"/>
              <a:t>14 años y 7 meses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8D7BB721-1D69-5F99-14B9-32F2DECFA1C0}"/>
              </a:ext>
            </a:extLst>
          </p:cNvPr>
          <p:cNvSpPr txBox="1"/>
          <p:nvPr/>
        </p:nvSpPr>
        <p:spPr>
          <a:xfrm>
            <a:off x="10248211" y="4637361"/>
            <a:ext cx="1964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 requieren aproximadamente 14 años y 7 meses de todo un sueldo medio bruto para poder acceder a un piso en Valencia 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3718BF-E754-8225-54E2-709B6BC67694}"/>
              </a:ext>
            </a:extLst>
          </p:cNvPr>
          <p:cNvSpPr txBox="1"/>
          <p:nvPr/>
        </p:nvSpPr>
        <p:spPr>
          <a:xfrm>
            <a:off x="4896264" y="5826308"/>
            <a:ext cx="2831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 umbral recomendado por la ONU es de 30% del salario destinado al alquiler. Existe una brecha de 48p por encima de lo recomendado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797AC41F-453D-64ED-2734-F808136F440E}"/>
              </a:ext>
            </a:extLst>
          </p:cNvPr>
          <p:cNvSpPr/>
          <p:nvPr/>
        </p:nvSpPr>
        <p:spPr>
          <a:xfrm>
            <a:off x="7988683" y="5323228"/>
            <a:ext cx="2308642" cy="541728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dirty="0"/>
              <a:t>49 años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6EC4C42-CF0C-4D52-5A74-76EDF1723411}"/>
              </a:ext>
            </a:extLst>
          </p:cNvPr>
          <p:cNvSpPr txBox="1"/>
          <p:nvPr/>
        </p:nvSpPr>
        <p:spPr>
          <a:xfrm>
            <a:off x="10279193" y="5330054"/>
            <a:ext cx="1964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 solo se destinara el 30% de un salario medio anual al pago de una casa, se tardaría alrededor de 49 años en comprar un piso.</a:t>
            </a:r>
          </a:p>
        </p:txBody>
      </p:sp>
    </p:spTree>
    <p:extLst>
      <p:ext uri="{BB962C8B-B14F-4D97-AF65-F5344CB8AC3E}">
        <p14:creationId xmlns:p14="http://schemas.microsoft.com/office/powerpoint/2010/main" val="1488763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13BA86BA-8499-6739-355A-67685302586A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9A95CBE-7FE7-DC79-5287-8009A1DE4113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Alcance, Fuentes, Objetivo del EDA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A33193B-3414-0AA3-320B-4CC39D2F1533}"/>
              </a:ext>
            </a:extLst>
          </p:cNvPr>
          <p:cNvSpPr txBox="1"/>
          <p:nvPr/>
        </p:nvSpPr>
        <p:spPr>
          <a:xfrm>
            <a:off x="1218046" y="908366"/>
            <a:ext cx="390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0CEC86B-B36B-E341-2808-9DDD5D7BADF6}"/>
              </a:ext>
            </a:extLst>
          </p:cNvPr>
          <p:cNvSpPr txBox="1"/>
          <p:nvPr/>
        </p:nvSpPr>
        <p:spPr>
          <a:xfrm>
            <a:off x="1251383" y="1185365"/>
            <a:ext cx="38397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Entender el comportamiento del mercado inmobiliario de Valencia a lo largo de 2025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Identificar patrones de precios en alquiler y venta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Detectar diferencias significativas entre Distritos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Comparar presión del alquiler frente a la compra</a:t>
            </a:r>
          </a:p>
          <a:p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1095396-90C4-AC5E-D771-CB435EA012A1}"/>
              </a:ext>
            </a:extLst>
          </p:cNvPr>
          <p:cNvSpPr txBox="1"/>
          <p:nvPr/>
        </p:nvSpPr>
        <p:spPr>
          <a:xfrm>
            <a:off x="1251383" y="2907534"/>
            <a:ext cx="38397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Milanuncios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Fotocasa y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Habitaclia</a:t>
            </a:r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88EA1CD-E0FC-C08B-7F43-52D1BFED30AE}"/>
              </a:ext>
            </a:extLst>
          </p:cNvPr>
          <p:cNvSpPr txBox="1"/>
          <p:nvPr/>
        </p:nvSpPr>
        <p:spPr>
          <a:xfrm>
            <a:off x="1251384" y="2630535"/>
            <a:ext cx="390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Fuentes:</a:t>
            </a:r>
          </a:p>
        </p:txBody>
      </p:sp>
      <p:pic>
        <p:nvPicPr>
          <p:cNvPr id="11" name="Gráfico 10" descr="Diana con relleno sólido">
            <a:extLst>
              <a:ext uri="{FF2B5EF4-FFF2-40B4-BE49-F238E27FC236}">
                <a16:creationId xmlns:a16="http://schemas.microsoft.com/office/drawing/2014/main" id="{589E9F3E-E8AE-2549-622D-8800F6B0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5584" y="911944"/>
            <a:ext cx="552450" cy="552450"/>
          </a:xfrm>
          <a:prstGeom prst="rect">
            <a:avLst/>
          </a:prstGeom>
        </p:spPr>
      </p:pic>
      <p:pic>
        <p:nvPicPr>
          <p:cNvPr id="13" name="Gráfico 12" descr="Investigación con relleno sólido">
            <a:extLst>
              <a:ext uri="{FF2B5EF4-FFF2-40B4-BE49-F238E27FC236}">
                <a16:creationId xmlns:a16="http://schemas.microsoft.com/office/drawing/2014/main" id="{E00CBF7E-BB34-B6B2-3F74-84EC2D4C7A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5584" y="2582999"/>
            <a:ext cx="647700" cy="647700"/>
          </a:xfrm>
          <a:prstGeom prst="rect">
            <a:avLst/>
          </a:prstGeom>
        </p:spPr>
      </p:pic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539F87CA-06DB-C116-DE0B-7309773B167B}"/>
              </a:ext>
            </a:extLst>
          </p:cNvPr>
          <p:cNvSpPr/>
          <p:nvPr/>
        </p:nvSpPr>
        <p:spPr>
          <a:xfrm>
            <a:off x="6028332" y="4007113"/>
            <a:ext cx="3586506" cy="143247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Este trabajo se realizo a partir de datos extraído de las distintas fuentes publicas de información para fines académicos. Ninguna conclusión o comentario realizado debe considerarse como algo definitivo ni tomarse como referencias políticas. </a:t>
            </a:r>
          </a:p>
        </p:txBody>
      </p:sp>
      <p:pic>
        <p:nvPicPr>
          <p:cNvPr id="16" name="Gráfico 15" descr="Advertencia con relleno sólido">
            <a:extLst>
              <a:ext uri="{FF2B5EF4-FFF2-40B4-BE49-F238E27FC236}">
                <a16:creationId xmlns:a16="http://schemas.microsoft.com/office/drawing/2014/main" id="{2D7274C1-F468-F893-0D53-89FE4F136D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92401" y="3733501"/>
            <a:ext cx="638175" cy="638175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A50EA23A-01EF-4108-0FBD-8E5E29AD63E1}"/>
              </a:ext>
            </a:extLst>
          </p:cNvPr>
          <p:cNvSpPr txBox="1"/>
          <p:nvPr/>
        </p:nvSpPr>
        <p:spPr>
          <a:xfrm>
            <a:off x="6028332" y="3668250"/>
            <a:ext cx="3906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Disclaimer</a:t>
            </a:r>
            <a:r>
              <a:rPr lang="es-E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AE8D835-3224-D6C0-BF47-1ABF66F39836}"/>
              </a:ext>
            </a:extLst>
          </p:cNvPr>
          <p:cNvSpPr txBox="1"/>
          <p:nvPr/>
        </p:nvSpPr>
        <p:spPr>
          <a:xfrm>
            <a:off x="5642984" y="452620"/>
            <a:ext cx="39064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¿Por qué Valencia?.</a:t>
            </a:r>
          </a:p>
          <a:p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Porque Valencia ha experimentado un crecimiento demográfico y turísticos impresionante en los últimos años con respecto a otras comunidades</a:t>
            </a:r>
          </a:p>
          <a:p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E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D15DE0A-A2E6-6B5B-A84E-C1D9B56FD73C}"/>
              </a:ext>
            </a:extLst>
          </p:cNvPr>
          <p:cNvSpPr txBox="1"/>
          <p:nvPr/>
        </p:nvSpPr>
        <p:spPr>
          <a:xfrm>
            <a:off x="1162700" y="3614040"/>
            <a:ext cx="390640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Variables consideradas: </a:t>
            </a:r>
          </a:p>
          <a:p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Fuente,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Operación,Tipología,C.P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., Municipio</a:t>
            </a:r>
          </a:p>
          <a:p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Provincia,Distrito,Barrio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Planta, Anunciante,</a:t>
            </a:r>
          </a:p>
          <a:p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Caracteristicas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del piso (Aire acondicionado,</a:t>
            </a:r>
          </a:p>
          <a:p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Ascensor,Garaje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etc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). Fecha de creación</a:t>
            </a:r>
          </a:p>
          <a:p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Posible agencia,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Conservación,Estado</a:t>
            </a:r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Superficie. Precio, Precio unitario y  Demanda</a:t>
            </a:r>
          </a:p>
          <a:p>
            <a:endParaRPr lang="es-E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E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BDE768D-B9BD-F247-F44E-1390115B7186}"/>
              </a:ext>
            </a:extLst>
          </p:cNvPr>
          <p:cNvSpPr txBox="1"/>
          <p:nvPr/>
        </p:nvSpPr>
        <p:spPr>
          <a:xfrm>
            <a:off x="5642984" y="1330895"/>
            <a:ext cx="57034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¿Por qué 2025?.</a:t>
            </a:r>
          </a:p>
          <a:p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 el periodo mas reciente que tenemos información, además de que ha sido uno de los años donde el crecimiento de los alquileres y ventas en Valencia ha sido mas pronunciado. </a:t>
            </a:r>
          </a:p>
          <a:p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E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80F8395-D7E5-2285-013B-FAC9B8F92B71}"/>
              </a:ext>
            </a:extLst>
          </p:cNvPr>
          <p:cNvSpPr txBox="1"/>
          <p:nvPr/>
        </p:nvSpPr>
        <p:spPr>
          <a:xfrm>
            <a:off x="5614409" y="2226379"/>
            <a:ext cx="58500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Limitaciones:</a:t>
            </a:r>
          </a:p>
          <a:p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Dado a la complejidad del sector inmobiliario, analizar un solo año no es suficiente para poder determinar el comportamiento de este sector con precisión, sin embargo este estudio puede dar pista sobre patrones y comportamientos que han acontecido este año. </a:t>
            </a:r>
          </a:p>
          <a:p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E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Gráfico 2" descr="Gráfico de barras contorno">
            <a:extLst>
              <a:ext uri="{FF2B5EF4-FFF2-40B4-BE49-F238E27FC236}">
                <a16:creationId xmlns:a16="http://schemas.microsoft.com/office/drawing/2014/main" id="{251F57A6-F758-72C6-6527-1638E4034B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3683" y="3631567"/>
            <a:ext cx="647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309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E60AB8-7709-20F5-8DCC-B89F40B91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685677B5-F43A-7BE4-C180-29A4C1CE2E47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AE14FB6-6E1A-1700-5524-FD056AA1D168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Nuestros Datos: ¿Cómo están conformada información?</a:t>
            </a:r>
          </a:p>
        </p:txBody>
      </p:sp>
      <p:pic>
        <p:nvPicPr>
          <p:cNvPr id="3" name="Imagen 2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C4B5D7CC-D108-D189-9B76-B83D4B78B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5645" y="611534"/>
            <a:ext cx="3616377" cy="3111303"/>
          </a:xfrm>
          <a:prstGeom prst="rect">
            <a:avLst/>
          </a:prstGeom>
        </p:spPr>
      </p:pic>
      <p:pic>
        <p:nvPicPr>
          <p:cNvPr id="7" name="Imagen 6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8D8EE647-06D1-11F5-6966-F5C531ECFB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716"/>
          <a:stretch>
            <a:fillRect/>
          </a:stretch>
        </p:blipFill>
        <p:spPr>
          <a:xfrm>
            <a:off x="69222" y="1267347"/>
            <a:ext cx="4959605" cy="274421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AFF2F3AD-2C52-492B-6E24-050B39FECE67}"/>
              </a:ext>
            </a:extLst>
          </p:cNvPr>
          <p:cNvSpPr txBox="1"/>
          <p:nvPr/>
        </p:nvSpPr>
        <p:spPr>
          <a:xfrm>
            <a:off x="1009760" y="2775371"/>
            <a:ext cx="1346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ALQUILER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08119EF-C41E-0276-989E-68A9F6CB6A36}"/>
              </a:ext>
            </a:extLst>
          </p:cNvPr>
          <p:cNvSpPr/>
          <p:nvPr/>
        </p:nvSpPr>
        <p:spPr>
          <a:xfrm>
            <a:off x="1009760" y="2316329"/>
            <a:ext cx="1476617" cy="44109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20.195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4DFAC5D-3B2B-06EA-DC64-CE8D148F0F08}"/>
              </a:ext>
            </a:extLst>
          </p:cNvPr>
          <p:cNvSpPr txBox="1"/>
          <p:nvPr/>
        </p:nvSpPr>
        <p:spPr>
          <a:xfrm>
            <a:off x="3109758" y="2792577"/>
            <a:ext cx="1346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VENTA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C2A2176-54F3-7C5D-ADFC-77109C7ADED9}"/>
              </a:ext>
            </a:extLst>
          </p:cNvPr>
          <p:cNvSpPr/>
          <p:nvPr/>
        </p:nvSpPr>
        <p:spPr>
          <a:xfrm>
            <a:off x="3109758" y="2316330"/>
            <a:ext cx="1476617" cy="44109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18.778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7C10E25D-4882-C89F-5523-342CD479D1CD}"/>
              </a:ext>
            </a:extLst>
          </p:cNvPr>
          <p:cNvSpPr/>
          <p:nvPr/>
        </p:nvSpPr>
        <p:spPr>
          <a:xfrm>
            <a:off x="1300700" y="1471904"/>
            <a:ext cx="894736" cy="1474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53545250-AAE6-BF22-1498-60CD4D47FE81}"/>
              </a:ext>
            </a:extLst>
          </p:cNvPr>
          <p:cNvSpPr/>
          <p:nvPr/>
        </p:nvSpPr>
        <p:spPr>
          <a:xfrm flipV="1">
            <a:off x="3400698" y="1619388"/>
            <a:ext cx="894736" cy="1474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50763E9F-2113-613C-2ABB-99A3D710B82C}"/>
              </a:ext>
            </a:extLst>
          </p:cNvPr>
          <p:cNvSpPr/>
          <p:nvPr/>
        </p:nvSpPr>
        <p:spPr>
          <a:xfrm>
            <a:off x="2023292" y="4139485"/>
            <a:ext cx="1476617" cy="44109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38.973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4600EB3-8802-544F-A334-EEB5F70B10A6}"/>
              </a:ext>
            </a:extLst>
          </p:cNvPr>
          <p:cNvSpPr txBox="1"/>
          <p:nvPr/>
        </p:nvSpPr>
        <p:spPr>
          <a:xfrm>
            <a:off x="1624709" y="4600196"/>
            <a:ext cx="2207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Total de ofertas de Viviendas en Valencia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62A5ECA-1054-9C74-FD7E-87FB95F7A576}"/>
              </a:ext>
            </a:extLst>
          </p:cNvPr>
          <p:cNvSpPr txBox="1"/>
          <p:nvPr/>
        </p:nvSpPr>
        <p:spPr>
          <a:xfrm>
            <a:off x="10062022" y="1221616"/>
            <a:ext cx="2042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Dentro de las distintas fuentes, las operaciones entre alquiler y ventas están igualadas.</a:t>
            </a:r>
          </a:p>
        </p:txBody>
      </p:sp>
      <p:pic>
        <p:nvPicPr>
          <p:cNvPr id="19" name="Imagen 18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842D4E2D-74BD-A890-4EDF-85134A4D3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0314" y="3705018"/>
            <a:ext cx="2985880" cy="245985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9E4E8BA6-3E7A-CAFE-0CD6-A50C1358878C}"/>
              </a:ext>
            </a:extLst>
          </p:cNvPr>
          <p:cNvSpPr txBox="1"/>
          <p:nvPr/>
        </p:nvSpPr>
        <p:spPr>
          <a:xfrm>
            <a:off x="9758120" y="3999836"/>
            <a:ext cx="2042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 94% de los anuncios en nuestros datos son provenientes de profesionales.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FC1458E-A997-D592-1E4A-5C86F03865CF}"/>
              </a:ext>
            </a:extLst>
          </p:cNvPr>
          <p:cNvSpPr txBox="1"/>
          <p:nvPr/>
        </p:nvSpPr>
        <p:spPr>
          <a:xfrm>
            <a:off x="8259545" y="6164868"/>
            <a:ext cx="1346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Particular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E97EDC8-728D-D147-C67E-28D264A407D1}"/>
              </a:ext>
            </a:extLst>
          </p:cNvPr>
          <p:cNvSpPr txBox="1"/>
          <p:nvPr/>
        </p:nvSpPr>
        <p:spPr>
          <a:xfrm>
            <a:off x="6691300" y="6184484"/>
            <a:ext cx="1346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Profesional</a:t>
            </a:r>
          </a:p>
        </p:txBody>
      </p:sp>
    </p:spTree>
    <p:extLst>
      <p:ext uri="{BB962C8B-B14F-4D97-AF65-F5344CB8AC3E}">
        <p14:creationId xmlns:p14="http://schemas.microsoft.com/office/powerpoint/2010/main" val="2432084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7200D7-DD65-3919-8897-D9AF11921A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C2756E67-6A07-D670-A8EF-2EFDFB6EB7E9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6C6E4EC-BBC0-F71D-C64B-63D8593D5E8B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Características del parque inmobiliario de Valencia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813079C-6938-18BB-C932-ADCA36B9A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04" y="1142901"/>
            <a:ext cx="7436910" cy="4257773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C0557A9-0EF6-25D4-69EE-FA540D44958E}"/>
              </a:ext>
            </a:extLst>
          </p:cNvPr>
          <p:cNvSpPr txBox="1"/>
          <p:nvPr/>
        </p:nvSpPr>
        <p:spPr>
          <a:xfrm>
            <a:off x="8565004" y="1467158"/>
            <a:ext cx="3230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 ascensores y los Aires acondicionados son las características ms comunes en los pisos ofertados en valencia en 2025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A669152C-9F45-E173-3BF8-96C29EF85ADE}"/>
              </a:ext>
            </a:extLst>
          </p:cNvPr>
          <p:cNvSpPr/>
          <p:nvPr/>
        </p:nvSpPr>
        <p:spPr>
          <a:xfrm>
            <a:off x="396704" y="1248698"/>
            <a:ext cx="7351115" cy="1081548"/>
          </a:xfrm>
          <a:prstGeom prst="round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CF8DED72-1E59-1D77-DA71-52416AFE70CB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7784413" y="1790324"/>
            <a:ext cx="78059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6D93497B-0B58-1091-7845-82B127AD536C}"/>
              </a:ext>
            </a:extLst>
          </p:cNvPr>
          <p:cNvSpPr txBox="1"/>
          <p:nvPr/>
        </p:nvSpPr>
        <p:spPr>
          <a:xfrm>
            <a:off x="3594797" y="5609302"/>
            <a:ext cx="3230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Las terrazas y las zonas deportivas son los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Amenities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mas escasos en el parque inmobiliario de Valencia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A85233F-03F7-ED90-B14F-5AEA90156D18}"/>
              </a:ext>
            </a:extLst>
          </p:cNvPr>
          <p:cNvCxnSpPr>
            <a:cxnSpLocks/>
            <a:stCxn id="12" idx="3"/>
            <a:endCxn id="10" idx="0"/>
          </p:cNvCxnSpPr>
          <p:nvPr/>
        </p:nvCxnSpPr>
        <p:spPr>
          <a:xfrm>
            <a:off x="3594798" y="4459782"/>
            <a:ext cx="1615145" cy="11495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2E322CC2-2423-7FA2-A8CC-48227B5897D9}"/>
              </a:ext>
            </a:extLst>
          </p:cNvPr>
          <p:cNvSpPr/>
          <p:nvPr/>
        </p:nvSpPr>
        <p:spPr>
          <a:xfrm>
            <a:off x="580996" y="3919008"/>
            <a:ext cx="3013802" cy="1081548"/>
          </a:xfrm>
          <a:prstGeom prst="round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293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09E1F-114D-DAAA-08BE-0FBC0712C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81362434-9683-4102-4CD7-6B507A7726C4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A0CC907-154F-60D3-3F4F-79DBFA3F6118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Top 10 de Distritos con los precios medios de ventas de Valencia. (2025)</a:t>
            </a:r>
          </a:p>
        </p:txBody>
      </p:sp>
      <p:sp>
        <p:nvSpPr>
          <p:cNvPr id="11" name="Abrir llave 10">
            <a:extLst>
              <a:ext uri="{FF2B5EF4-FFF2-40B4-BE49-F238E27FC236}">
                <a16:creationId xmlns:a16="http://schemas.microsoft.com/office/drawing/2014/main" id="{B343743D-4C64-2FAA-069E-6865935C4206}"/>
              </a:ext>
            </a:extLst>
          </p:cNvPr>
          <p:cNvSpPr/>
          <p:nvPr/>
        </p:nvSpPr>
        <p:spPr>
          <a:xfrm rot="5400000">
            <a:off x="6898936" y="-662583"/>
            <a:ext cx="337226" cy="4722817"/>
          </a:xfrm>
          <a:prstGeom prst="leftBrace">
            <a:avLst>
              <a:gd name="adj1" fmla="val 0"/>
              <a:gd name="adj2" fmla="val 52804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54A154D-4832-A87C-6581-BAEC649FE9A7}"/>
              </a:ext>
            </a:extLst>
          </p:cNvPr>
          <p:cNvSpPr txBox="1"/>
          <p:nvPr/>
        </p:nvSpPr>
        <p:spPr>
          <a:xfrm>
            <a:off x="4594736" y="979381"/>
            <a:ext cx="4739763" cy="46166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1200">
                <a:solidFill>
                  <a:srgbClr val="404040"/>
                </a:solidFill>
                <a:effectLst/>
                <a:latin typeface="Aptos" panose="020B0004020202020204" pitchFamily="34" charset="0"/>
              </a:rPr>
              <a:t>El costo por metro cuadrado en el distrito más caro es </a:t>
            </a:r>
            <a:r>
              <a:rPr lang="es-ES" sz="1200" b="1">
                <a:solidFill>
                  <a:srgbClr val="404040"/>
                </a:solidFill>
                <a:effectLst/>
                <a:latin typeface="Aptos" panose="020B0004020202020204" pitchFamily="34" charset="0"/>
              </a:rPr>
              <a:t>4,9 veces</a:t>
            </a:r>
            <a:r>
              <a:rPr lang="es-ES" sz="1200">
                <a:solidFill>
                  <a:srgbClr val="404040"/>
                </a:solidFill>
                <a:effectLst/>
                <a:latin typeface="Aptos" panose="020B0004020202020204" pitchFamily="34" charset="0"/>
              </a:rPr>
              <a:t> superior al del distrito más económico.</a:t>
            </a:r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Imagen 2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630F0683-6AB9-F051-6987-2357B722A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6" y="1837595"/>
            <a:ext cx="5733223" cy="3791481"/>
          </a:xfrm>
          <a:prstGeom prst="rect">
            <a:avLst/>
          </a:prstGeom>
        </p:spPr>
      </p:pic>
      <p:pic>
        <p:nvPicPr>
          <p:cNvPr id="8" name="Imagen 7" descr="Gráfico&#10;&#10;El contenido generado por IA puede ser incorrecto.">
            <a:extLst>
              <a:ext uri="{FF2B5EF4-FFF2-40B4-BE49-F238E27FC236}">
                <a16:creationId xmlns:a16="http://schemas.microsoft.com/office/drawing/2014/main" id="{9471F6E6-10FF-FACA-70A7-B42D09A1F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2374" y="1779605"/>
            <a:ext cx="5614218" cy="371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970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69525-4164-F616-CB15-5F3CF21A7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2DD75291-C97C-6F26-F483-1F151860B671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BD5B3B6-B9A1-5195-9BBF-6E31CB70751B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Top 10 de Distrito con los precios medios de alquiler de Valencia. (2025)</a:t>
            </a:r>
          </a:p>
        </p:txBody>
      </p:sp>
      <p:sp>
        <p:nvSpPr>
          <p:cNvPr id="2" name="AutoShape 2" descr="Imagen">
            <a:extLst>
              <a:ext uri="{FF2B5EF4-FFF2-40B4-BE49-F238E27FC236}">
                <a16:creationId xmlns:a16="http://schemas.microsoft.com/office/drawing/2014/main" id="{2AE7A767-BB94-A4B9-B43A-43CC5BCF15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5528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78BE4FF-509A-5AFB-D804-4A4CEEBC0577}"/>
              </a:ext>
            </a:extLst>
          </p:cNvPr>
          <p:cNvSpPr txBox="1"/>
          <p:nvPr/>
        </p:nvSpPr>
        <p:spPr>
          <a:xfrm>
            <a:off x="5893253" y="855295"/>
            <a:ext cx="4739763" cy="46166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rgbClr val="404040"/>
                </a:solidFill>
                <a:effectLst/>
                <a:latin typeface="Aptos" panose="020B0004020202020204" pitchFamily="34" charset="0"/>
              </a:rPr>
              <a:t>El costo por metro cuadrado en el Distrito más caro </a:t>
            </a:r>
            <a:r>
              <a:rPr lang="es-ES" sz="1200">
                <a:solidFill>
                  <a:srgbClr val="404040"/>
                </a:solidFill>
                <a:effectLst/>
                <a:latin typeface="Aptos" panose="020B0004020202020204" pitchFamily="34" charset="0"/>
              </a:rPr>
              <a:t>es </a:t>
            </a:r>
            <a:r>
              <a:rPr lang="es-ES" sz="1200" b="1">
                <a:solidFill>
                  <a:srgbClr val="404040"/>
                </a:solidFill>
                <a:latin typeface="Aptos" panose="020B0004020202020204" pitchFamily="34" charset="0"/>
              </a:rPr>
              <a:t>1</a:t>
            </a:r>
            <a:r>
              <a:rPr lang="es-ES" sz="1200" b="1">
                <a:solidFill>
                  <a:srgbClr val="404040"/>
                </a:solidFill>
                <a:effectLst/>
                <a:latin typeface="Aptos" panose="020B0004020202020204" pitchFamily="34" charset="0"/>
              </a:rPr>
              <a:t>,9 </a:t>
            </a:r>
            <a:r>
              <a:rPr lang="es-ES" sz="1200" b="1" dirty="0">
                <a:solidFill>
                  <a:srgbClr val="404040"/>
                </a:solidFill>
                <a:effectLst/>
                <a:latin typeface="Aptos" panose="020B0004020202020204" pitchFamily="34" charset="0"/>
              </a:rPr>
              <a:t>veces</a:t>
            </a:r>
            <a:r>
              <a:rPr lang="es-ES" sz="1200" dirty="0">
                <a:solidFill>
                  <a:srgbClr val="404040"/>
                </a:solidFill>
                <a:effectLst/>
                <a:latin typeface="Aptos" panose="020B0004020202020204" pitchFamily="34" charset="0"/>
              </a:rPr>
              <a:t> superior al del Distrito más económico.</a:t>
            </a:r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766508DA-ECC5-EB95-809D-B0E765A61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4099" y="1930774"/>
            <a:ext cx="5715698" cy="2917597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B76AEB46-A2E1-0497-6DBE-EAAF2D96C1AE}"/>
              </a:ext>
            </a:extLst>
          </p:cNvPr>
          <p:cNvSpPr txBox="1"/>
          <p:nvPr/>
        </p:nvSpPr>
        <p:spPr>
          <a:xfrm>
            <a:off x="594631" y="5405621"/>
            <a:ext cx="5298622" cy="46166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rgbClr val="404040"/>
                </a:solidFill>
                <a:latin typeface="Aptos" panose="020B0004020202020204" pitchFamily="34" charset="0"/>
              </a:rPr>
              <a:t>En los alquileres, la diferencia de precios entre las distintas zonas es menor, ya que otros elementos también afectan la determinación del precio.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4D140B0-D1B6-BFFD-670F-DBADD07C7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19" y="1589423"/>
            <a:ext cx="5549080" cy="3356596"/>
          </a:xfrm>
          <a:prstGeom prst="rect">
            <a:avLst/>
          </a:prstGeom>
        </p:spPr>
      </p:pic>
      <p:sp>
        <p:nvSpPr>
          <p:cNvPr id="13" name="Abrir llave 12">
            <a:extLst>
              <a:ext uri="{FF2B5EF4-FFF2-40B4-BE49-F238E27FC236}">
                <a16:creationId xmlns:a16="http://schemas.microsoft.com/office/drawing/2014/main" id="{D8A88D5D-B9B5-20BA-DAEA-16DF0110C341}"/>
              </a:ext>
            </a:extLst>
          </p:cNvPr>
          <p:cNvSpPr/>
          <p:nvPr/>
        </p:nvSpPr>
        <p:spPr>
          <a:xfrm rot="5400000">
            <a:off x="7759532" y="-1272969"/>
            <a:ext cx="438998" cy="5968487"/>
          </a:xfrm>
          <a:prstGeom prst="leftBrace">
            <a:avLst>
              <a:gd name="adj1" fmla="val 0"/>
              <a:gd name="adj2" fmla="val 52804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7017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9C629-AB10-191D-9E3E-EC8B773B7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5B932EE8-09AE-C621-FDC7-F2E10D2EECCC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BF2598-A742-EFA3-5D40-E6946F80BD0B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Precio Promedio según el tamaño de la Vivienda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FDA41DB-8122-7F76-22D8-5C4AE92ED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605" y="718014"/>
            <a:ext cx="8172696" cy="562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5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CFBAA-7714-A95B-5294-536C28EB9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Gráfico, Gráfico de rectángulos&#10;&#10;El contenido generado por IA puede ser incorrecto.">
            <a:extLst>
              <a:ext uri="{FF2B5EF4-FFF2-40B4-BE49-F238E27FC236}">
                <a16:creationId xmlns:a16="http://schemas.microsoft.com/office/drawing/2014/main" id="{922E2844-CC9E-238B-7E39-4DD0F30B4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673" y="1011623"/>
            <a:ext cx="9487388" cy="4273770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3DF21ABE-9A20-CC08-EA2B-846A58AE690F}"/>
              </a:ext>
            </a:extLst>
          </p:cNvPr>
          <p:cNvSpPr/>
          <p:nvPr/>
        </p:nvSpPr>
        <p:spPr>
          <a:xfrm>
            <a:off x="0" y="6481100"/>
            <a:ext cx="12192000" cy="3769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5E6504-A999-DB8C-EBF8-11C2BAB34F4E}"/>
              </a:ext>
            </a:extLst>
          </p:cNvPr>
          <p:cNvSpPr txBox="1"/>
          <p:nvPr/>
        </p:nvSpPr>
        <p:spPr>
          <a:xfrm>
            <a:off x="254039" y="121167"/>
            <a:ext cx="116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Correlaciones de los </a:t>
            </a:r>
            <a:r>
              <a:rPr lang="es-ES" sz="2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Amenities</a:t>
            </a:r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y el Precio de venta o alquiles en Valencia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2E97024-2ECE-901A-D249-124E5D23B84D}"/>
              </a:ext>
            </a:extLst>
          </p:cNvPr>
          <p:cNvSpPr/>
          <p:nvPr/>
        </p:nvSpPr>
        <p:spPr>
          <a:xfrm>
            <a:off x="3082044" y="1307690"/>
            <a:ext cx="845574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9F98F0A0-677D-BAF6-3A4E-AD60780161DC}"/>
              </a:ext>
            </a:extLst>
          </p:cNvPr>
          <p:cNvSpPr/>
          <p:nvPr/>
        </p:nvSpPr>
        <p:spPr>
          <a:xfrm>
            <a:off x="3657231" y="2499579"/>
            <a:ext cx="845574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AC0D7AFD-6353-0447-1C35-9D7FFB41460A}"/>
              </a:ext>
            </a:extLst>
          </p:cNvPr>
          <p:cNvSpPr/>
          <p:nvPr/>
        </p:nvSpPr>
        <p:spPr>
          <a:xfrm>
            <a:off x="3657231" y="3695286"/>
            <a:ext cx="845574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8B95E934-F598-ECCD-D2C5-55824BC00C96}"/>
              </a:ext>
            </a:extLst>
          </p:cNvPr>
          <p:cNvSpPr/>
          <p:nvPr/>
        </p:nvSpPr>
        <p:spPr>
          <a:xfrm>
            <a:off x="1924665" y="3767940"/>
            <a:ext cx="710380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7B1E010B-B9B6-DC50-C9A3-F0D0283D83F2}"/>
              </a:ext>
            </a:extLst>
          </p:cNvPr>
          <p:cNvSpPr/>
          <p:nvPr/>
        </p:nvSpPr>
        <p:spPr>
          <a:xfrm>
            <a:off x="6425012" y="3767940"/>
            <a:ext cx="845574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143CFBC0-E1FC-18A8-EF3E-4F188F39B788}"/>
              </a:ext>
            </a:extLst>
          </p:cNvPr>
          <p:cNvSpPr/>
          <p:nvPr/>
        </p:nvSpPr>
        <p:spPr>
          <a:xfrm>
            <a:off x="6425012" y="2503679"/>
            <a:ext cx="845574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FB15206-2EA5-CA0E-0204-EE6F372CA9FF}"/>
              </a:ext>
            </a:extLst>
          </p:cNvPr>
          <p:cNvSpPr/>
          <p:nvPr/>
        </p:nvSpPr>
        <p:spPr>
          <a:xfrm>
            <a:off x="6425012" y="3079682"/>
            <a:ext cx="845574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6B1663FA-6A12-3E21-2091-1A4C763103FB}"/>
              </a:ext>
            </a:extLst>
          </p:cNvPr>
          <p:cNvSpPr/>
          <p:nvPr/>
        </p:nvSpPr>
        <p:spPr>
          <a:xfrm>
            <a:off x="1945374" y="3148508"/>
            <a:ext cx="845574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6745E0C8-CB65-9C68-E32A-3D392366204B}"/>
              </a:ext>
            </a:extLst>
          </p:cNvPr>
          <p:cNvSpPr/>
          <p:nvPr/>
        </p:nvSpPr>
        <p:spPr>
          <a:xfrm>
            <a:off x="1924665" y="2529076"/>
            <a:ext cx="845574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204C7C1-1E39-4BC5-07FB-C433EF5DE803}"/>
              </a:ext>
            </a:extLst>
          </p:cNvPr>
          <p:cNvSpPr txBox="1"/>
          <p:nvPr/>
        </p:nvSpPr>
        <p:spPr>
          <a:xfrm>
            <a:off x="1205041" y="4990695"/>
            <a:ext cx="7336733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Insights</a:t>
            </a:r>
            <a:r>
              <a:rPr lang="es-E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171450" indent="-171450">
              <a:buFontTx/>
              <a:buChar char="-"/>
            </a:pPr>
            <a:r>
              <a:rPr lang="es-E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superficie en el alquiler solo esta correlacionada un 64% con la variable precio a diferencia en el precio de venta que la superficie es un </a:t>
            </a:r>
            <a:r>
              <a:rPr lang="es-E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72%.</a:t>
            </a:r>
            <a:r>
              <a:rPr lang="es-E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es-E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 los precios de Venta el precio unitario por metro cuadrado están altamente correlacionados (un 66%), mientras que para el alquiler parece ser que no tienen una fuerte relación (</a:t>
            </a:r>
            <a:r>
              <a:rPr lang="es-E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38%</a:t>
            </a:r>
            <a:r>
              <a:rPr lang="es-E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).</a:t>
            </a:r>
          </a:p>
          <a:p>
            <a:pPr marL="171450" indent="-171450">
              <a:buFontTx/>
              <a:buChar char="-"/>
            </a:pPr>
            <a:r>
              <a:rPr lang="es-E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Relación entre el precio y la superficie también puede indicar ubicación, nivel socio económico de la zona, la calidad del edificio, etc. </a:t>
            </a:r>
          </a:p>
          <a:p>
            <a:endParaRPr lang="es-E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ES" sz="11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ES" sz="11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1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012EF886-9758-2F43-5128-2B2BAB09CCA8}"/>
              </a:ext>
            </a:extLst>
          </p:cNvPr>
          <p:cNvSpPr/>
          <p:nvPr/>
        </p:nvSpPr>
        <p:spPr>
          <a:xfrm>
            <a:off x="2468576" y="3788704"/>
            <a:ext cx="710380" cy="68825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43061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</TotalTime>
  <Words>923</Words>
  <Application>Microsoft Office PowerPoint</Application>
  <PresentationFormat>Panorámica</PresentationFormat>
  <Paragraphs>107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 Lopez</dc:creator>
  <cp:lastModifiedBy>Gabriel Lopez</cp:lastModifiedBy>
  <cp:revision>4</cp:revision>
  <dcterms:created xsi:type="dcterms:W3CDTF">2025-12-31T08:31:38Z</dcterms:created>
  <dcterms:modified xsi:type="dcterms:W3CDTF">2026-01-07T15:14:30Z</dcterms:modified>
</cp:coreProperties>
</file>

<file path=docProps/thumbnail.jpeg>
</file>